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7A322C-CAFC-4BFA-A142-EED318B3B2A9}" type="datetimeFigureOut">
              <a:rPr lang="en-US" smtClean="0"/>
              <a:t>8/22/2014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EA155-1231-4244-9274-A2A6BE88A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753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A23F47B-5F1F-4DE6-8AA6-ADCB384D183A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10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14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/>
              <a:t>When the reproductive barriers between two species are incomplete, the species must be closely related</a:t>
            </a:r>
          </a:p>
          <a:p>
            <a:pPr eaLnBrk="1" hangingPunct="1"/>
            <a:r>
              <a:rPr lang="en-US" altLang="en-US" smtClean="0"/>
              <a:t>Horse + Donkey = Mule</a:t>
            </a:r>
          </a:p>
          <a:p>
            <a:pPr eaLnBrk="1" hangingPunct="1">
              <a:buFontTx/>
              <a:buChar char="•"/>
            </a:pPr>
            <a:r>
              <a:rPr lang="en-US" altLang="en-US" smtClean="0"/>
              <a:t>Mules are sterile</a:t>
            </a:r>
          </a:p>
          <a:p>
            <a:pPr eaLnBrk="1" hangingPunct="1"/>
            <a:r>
              <a:rPr lang="en-US" altLang="en-US" smtClean="0"/>
              <a:t>Dog + Wolf = Dog-wolf hybrid</a:t>
            </a:r>
          </a:p>
          <a:p>
            <a:pPr eaLnBrk="1" hangingPunct="1">
              <a:buFontTx/>
              <a:buChar char="•"/>
            </a:pPr>
            <a:r>
              <a:rPr lang="en-US" altLang="en-US" smtClean="0"/>
              <a:t>Hybrid is fertile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21150-2E1C-4655-BCA4-CFAD6A7DCC0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695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F92D2-FB66-4D6F-AE88-5D0DD303C86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663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58A52-4FBD-4349-BBEB-48E1E05A08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316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09A2F-A965-46AF-903C-7E3618DD90E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997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F5FE1-2B7D-4867-BA05-82116AF4435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065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49EE1-FBD1-43A4-B7FA-96AE1A30B1B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171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3BC2F-FE71-4A89-B01A-D16C46EE8F4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494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251DC-9B49-452E-AF1A-F4E17A1B67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86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BBB09-3C53-4483-B156-4A234566E86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613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C4A92-6FE7-4660-8321-34DFA00ACB7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067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BCAD1-F7B3-4A16-8231-080E6558833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76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E20B1D-7D3E-4B8E-9645-6F539A9767BF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032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352800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en-US" sz="4800" dirty="0" smtClean="0"/>
              <a:t>Unit 1(Intro </a:t>
            </a:r>
            <a:r>
              <a:rPr lang="en-US" altLang="en-US" sz="4800" dirty="0" smtClean="0"/>
              <a:t>to </a:t>
            </a:r>
            <a:r>
              <a:rPr lang="en-US" altLang="en-US" sz="4800" dirty="0" smtClean="0"/>
              <a:t>Biology), Part 1 Notes – Characteristics of Life</a:t>
            </a:r>
            <a:r>
              <a:rPr lang="en-US" altLang="en-US" sz="6000" b="1" dirty="0" smtClean="0"/>
              <a:t/>
            </a:r>
            <a:br>
              <a:rPr lang="en-US" altLang="en-US" sz="6000" b="1" dirty="0" smtClean="0"/>
            </a:br>
            <a:r>
              <a:rPr lang="en-US" altLang="en-US" sz="6000" b="1" dirty="0" smtClean="0"/>
              <a:t/>
            </a:r>
            <a:br>
              <a:rPr lang="en-US" altLang="en-US" sz="6000" b="1" dirty="0" smtClean="0"/>
            </a:br>
            <a:endParaRPr lang="en-US" alt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3760299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en-US" sz="4000" smtClean="0"/>
              <a:t>Characteristics of Life #4:</a:t>
            </a:r>
            <a:br>
              <a:rPr lang="en-US" altLang="en-US" sz="4000" smtClean="0"/>
            </a:br>
            <a:r>
              <a:rPr lang="en-US" altLang="en-US" sz="4000" smtClean="0"/>
              <a:t>Reproduces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229600" cy="2590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smtClean="0">
                <a:solidFill>
                  <a:schemeClr val="accent2"/>
                </a:solidFill>
              </a:rPr>
              <a:t>Species = </a:t>
            </a:r>
            <a:r>
              <a:rPr lang="en-US" altLang="en-US" sz="2400" smtClean="0"/>
              <a:t>a group of organisms that can breed with one another and produce fertile offspring </a:t>
            </a:r>
            <a:endParaRPr lang="en-US" altLang="en-US" sz="240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What happens when reproductive barriers between different species are not complete?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smtClean="0"/>
              <a:t>Hybrids =</a:t>
            </a:r>
            <a:r>
              <a:rPr lang="en-US" altLang="en-US" sz="2000" smtClean="0">
                <a:solidFill>
                  <a:srgbClr val="FFFF66"/>
                </a:solidFill>
              </a:rPr>
              <a:t> </a:t>
            </a:r>
            <a:r>
              <a:rPr lang="en-US" altLang="en-US" sz="2000" smtClean="0"/>
              <a:t>offspring of two different species which interbreed </a:t>
            </a:r>
          </a:p>
        </p:txBody>
      </p:sp>
      <p:pic>
        <p:nvPicPr>
          <p:cNvPr id="12292" name="Picture 4" descr="horse_donke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0"/>
            <a:ext cx="19812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1981200" y="47244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2294" name="Picture 6" descr="mule_1406498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810000"/>
            <a:ext cx="1981200" cy="197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 descr="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352800"/>
            <a:ext cx="1674813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8" descr="Wolf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114925"/>
            <a:ext cx="16764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6477000" y="5105400"/>
            <a:ext cx="76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2298" name="Picture 10" descr="2088428_f26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114800"/>
            <a:ext cx="19050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64371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Characteristics of Life #5: </a:t>
            </a:r>
            <a:br>
              <a:rPr lang="en-US" altLang="en-US" sz="4000" smtClean="0"/>
            </a:br>
            <a:r>
              <a:rPr lang="en-US" altLang="en-US" sz="4000" smtClean="0"/>
              <a:t>Responds to Stimuli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Organism’s </a:t>
            </a:r>
            <a:r>
              <a:rPr lang="en-US" altLang="en-US" smtClean="0">
                <a:solidFill>
                  <a:schemeClr val="accent2"/>
                </a:solidFill>
              </a:rPr>
              <a:t>Internal Environment</a:t>
            </a:r>
            <a:r>
              <a:rPr lang="en-US" altLang="en-US" smtClean="0"/>
              <a:t> = all things inside of an organism </a:t>
            </a:r>
          </a:p>
          <a:p>
            <a:pPr eaLnBrk="1" hangingPunct="1">
              <a:buFontTx/>
              <a:buNone/>
            </a:pPr>
            <a:endParaRPr lang="en-US" altLang="en-US" smtClean="0"/>
          </a:p>
          <a:p>
            <a:pPr eaLnBrk="1" hangingPunct="1"/>
            <a:r>
              <a:rPr lang="en-US" altLang="en-US" smtClean="0"/>
              <a:t>Organism’s </a:t>
            </a:r>
            <a:r>
              <a:rPr lang="en-US" altLang="en-US" smtClean="0">
                <a:solidFill>
                  <a:schemeClr val="accent2"/>
                </a:solidFill>
              </a:rPr>
              <a:t>External Environment</a:t>
            </a:r>
            <a:r>
              <a:rPr lang="en-US" altLang="en-US" smtClean="0"/>
              <a:t> = all things surrounding an organism</a:t>
            </a:r>
          </a:p>
          <a:p>
            <a:pPr lvl="1" eaLnBrk="1" hangingPunct="1"/>
            <a:r>
              <a:rPr lang="en-US" altLang="en-US" smtClean="0"/>
              <a:t>E.g. air, water, soil, rocks, and other organisms</a:t>
            </a:r>
          </a:p>
        </p:txBody>
      </p:sp>
    </p:spTree>
    <p:extLst>
      <p:ext uri="{BB962C8B-B14F-4D97-AF65-F5344CB8AC3E}">
        <p14:creationId xmlns:p14="http://schemas.microsoft.com/office/powerpoint/2010/main" val="75435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smtClean="0"/>
              <a:t>Characteristics of Life #5: </a:t>
            </a:r>
            <a:br>
              <a:rPr lang="en-US" altLang="en-US" sz="4000" smtClean="0"/>
            </a:br>
            <a:r>
              <a:rPr lang="en-US" altLang="en-US" sz="4000" smtClean="0"/>
              <a:t>Responds to Stimuli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2971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40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40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>
                <a:solidFill>
                  <a:schemeClr val="accent2"/>
                </a:solidFill>
              </a:rPr>
              <a:t>Stimulus = </a:t>
            </a:r>
            <a:r>
              <a:rPr lang="en-US" altLang="en-US" sz="2400" smtClean="0"/>
              <a:t>anything that is part of either an organism’s external or an organism’s internal environment that causes a reaction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>
                <a:solidFill>
                  <a:schemeClr val="accent2"/>
                </a:solidFill>
              </a:rPr>
              <a:t>Response = </a:t>
            </a:r>
            <a:r>
              <a:rPr lang="en-US" altLang="en-US" sz="2400" smtClean="0"/>
              <a:t>an organism’s reaction to a stimulus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400" smtClean="0">
              <a:solidFill>
                <a:schemeClr val="accent2"/>
              </a:solidFill>
            </a:endParaRPr>
          </a:p>
        </p:txBody>
      </p:sp>
      <p:pic>
        <p:nvPicPr>
          <p:cNvPr id="14340" name="Picture 4" descr="shark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33863"/>
            <a:ext cx="3200400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 descr="200px-Electric-eel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362450"/>
            <a:ext cx="32004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 descr="220px-Brunnichia_ovata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0" y="4152900"/>
            <a:ext cx="279400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784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Characteristics of Life #6: </a:t>
            </a:r>
            <a:br>
              <a:rPr lang="en-US" altLang="en-US" sz="4000" smtClean="0"/>
            </a:br>
            <a:r>
              <a:rPr lang="en-US" altLang="en-US" sz="4000" smtClean="0"/>
              <a:t>Requires Energy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76800" y="1600200"/>
            <a:ext cx="42672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smtClean="0">
                <a:solidFill>
                  <a:srgbClr val="FF0000"/>
                </a:solidFill>
              </a:rPr>
              <a:t>Autotrophs </a:t>
            </a:r>
            <a:r>
              <a:rPr lang="en-US" altLang="en-US" sz="2800" smtClean="0"/>
              <a:t>= organisms that produce their own energy using light from the sun through photosynthesis.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>
                <a:solidFill>
                  <a:srgbClr val="FF0000"/>
                </a:solidFill>
              </a:rPr>
              <a:t>Heterotrophs </a:t>
            </a:r>
            <a:r>
              <a:rPr lang="en-US" altLang="en-US" sz="2800" smtClean="0"/>
              <a:t> = </a:t>
            </a:r>
            <a:r>
              <a:rPr lang="en-US" altLang="en-US" sz="2800" smtClean="0">
                <a:solidFill>
                  <a:srgbClr val="000000"/>
                </a:solidFill>
              </a:rPr>
              <a:t>organisms that get their energy requirements by consuming other organisms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 smtClean="0"/>
          </a:p>
        </p:txBody>
      </p:sp>
      <p:pic>
        <p:nvPicPr>
          <p:cNvPr id="15364" name="Picture 4" descr="300px-Auto-and_heterotroph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45593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130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smtClean="0"/>
              <a:t>Characteristics of Life #7: </a:t>
            </a:r>
            <a:br>
              <a:rPr lang="en-US" altLang="en-US" sz="4000" smtClean="0"/>
            </a:br>
            <a:r>
              <a:rPr lang="en-US" altLang="en-US" sz="4000" smtClean="0"/>
              <a:t>Maintains Homeostasis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077200" cy="2286000"/>
          </a:xfrm>
        </p:spPr>
        <p:txBody>
          <a:bodyPr/>
          <a:lstStyle/>
          <a:p>
            <a:pPr eaLnBrk="1" hangingPunct="1"/>
            <a:r>
              <a:rPr lang="en-US" altLang="en-US" sz="2800" smtClean="0">
                <a:solidFill>
                  <a:schemeClr val="accent2"/>
                </a:solidFill>
              </a:rPr>
              <a:t>Homeostasis = </a:t>
            </a:r>
            <a:r>
              <a:rPr lang="en-US" altLang="en-US" sz="2800" smtClean="0"/>
              <a:t>regulation of an organism’s internal conditions to maintain life </a:t>
            </a:r>
          </a:p>
          <a:p>
            <a:pPr eaLnBrk="1" hangingPunct="1"/>
            <a:r>
              <a:rPr lang="en-US" altLang="en-US" sz="2800" smtClean="0"/>
              <a:t>Athletes at high altitudes </a:t>
            </a:r>
          </a:p>
          <a:p>
            <a:pPr lvl="1" eaLnBrk="1" hangingPunct="1"/>
            <a:r>
              <a:rPr lang="en-US" altLang="en-US" sz="2400" smtClean="0"/>
              <a:t>Produce more red blood cells to carry oxygen to the tissues</a:t>
            </a:r>
          </a:p>
        </p:txBody>
      </p:sp>
      <p:pic>
        <p:nvPicPr>
          <p:cNvPr id="16388" name="Picture 4" descr="7355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519488"/>
            <a:ext cx="5791200" cy="3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061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Characteristics of Life #8: </a:t>
            </a:r>
            <a:br>
              <a:rPr lang="en-US" altLang="en-US" sz="4000" smtClean="0"/>
            </a:br>
            <a:r>
              <a:rPr lang="en-US" altLang="en-US" sz="4000" smtClean="0"/>
              <a:t>Adaptations Evolve Over Time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6764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accent2"/>
                </a:solidFill>
              </a:rPr>
              <a:t>Adaptation = </a:t>
            </a:r>
            <a:r>
              <a:rPr lang="en-US" altLang="en-US" smtClean="0"/>
              <a:t>any inherited characteristic that results from changes in a species over time </a:t>
            </a:r>
            <a:endParaRPr lang="en-US" altLang="en-US" smtClean="0">
              <a:solidFill>
                <a:schemeClr val="accent2"/>
              </a:solidFill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04800" y="3276600"/>
            <a:ext cx="2819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The “Aye-Aye”</a:t>
            </a:r>
          </a:p>
        </p:txBody>
      </p:sp>
      <p:pic>
        <p:nvPicPr>
          <p:cNvPr id="17413" name="Picture 5" descr="Ay-aye-in-tr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86175"/>
            <a:ext cx="358140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 descr="flying-squirr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276600"/>
            <a:ext cx="2954338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 descr="flying-frog_527_600x4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048000"/>
            <a:ext cx="2895600" cy="219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8" descr="lamprey24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953000"/>
            <a:ext cx="28956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259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en-US" sz="4000" smtClean="0"/>
              <a:t>Characteristic of Life #9: </a:t>
            </a:r>
            <a:br>
              <a:rPr lang="en-US" altLang="en-US" sz="4000" smtClean="0"/>
            </a:br>
            <a:r>
              <a:rPr lang="en-US" altLang="en-US" sz="4000" smtClean="0"/>
              <a:t>Has a Genetic Code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38600" y="1600200"/>
            <a:ext cx="4724400" cy="5029200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All organisms store the complex information they need to live, </a:t>
            </a:r>
            <a:r>
              <a:rPr lang="en-US" altLang="en-US" sz="2800" smtClean="0">
                <a:solidFill>
                  <a:schemeClr val="accent2"/>
                </a:solidFill>
              </a:rPr>
              <a:t>grow</a:t>
            </a:r>
            <a:r>
              <a:rPr lang="en-US" altLang="en-US" sz="2800" smtClean="0"/>
              <a:t>, and reproduce in a </a:t>
            </a:r>
            <a:r>
              <a:rPr lang="en-US" altLang="en-US" sz="2800" smtClean="0">
                <a:solidFill>
                  <a:schemeClr val="accent2"/>
                </a:solidFill>
              </a:rPr>
              <a:t>genetic</a:t>
            </a:r>
            <a:r>
              <a:rPr lang="en-US" altLang="en-US" sz="2800" smtClean="0"/>
              <a:t> code written in a molecule called </a:t>
            </a:r>
            <a:r>
              <a:rPr lang="en-US" altLang="en-US" sz="2800" smtClean="0">
                <a:solidFill>
                  <a:schemeClr val="accent2"/>
                </a:solidFill>
              </a:rPr>
              <a:t>DNA.</a:t>
            </a:r>
            <a:r>
              <a:rPr lang="en-US" altLang="en-US" sz="2800" smtClean="0"/>
              <a:t> </a:t>
            </a:r>
          </a:p>
          <a:p>
            <a:pPr eaLnBrk="1" hangingPunct="1">
              <a:buFontTx/>
              <a:buNone/>
            </a:pPr>
            <a:endParaRPr lang="en-US" altLang="en-US" sz="2800" smtClean="0"/>
          </a:p>
          <a:p>
            <a:pPr eaLnBrk="1" hangingPunct="1"/>
            <a:r>
              <a:rPr lang="en-US" altLang="en-US" sz="2800" smtClean="0">
                <a:solidFill>
                  <a:srgbClr val="FF0000"/>
                </a:solidFill>
              </a:rPr>
              <a:t>What percentage of human DNA is shared with chimpanzees???</a:t>
            </a:r>
          </a:p>
        </p:txBody>
      </p:sp>
      <p:pic>
        <p:nvPicPr>
          <p:cNvPr id="18436" name="Picture 4" descr="chimpanzee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3648075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036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lif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845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Which 2 characteristics of life is this list missing???</a:t>
            </a:r>
          </a:p>
        </p:txBody>
      </p:sp>
    </p:spTree>
    <p:extLst>
      <p:ext uri="{BB962C8B-B14F-4D97-AF65-F5344CB8AC3E}">
        <p14:creationId xmlns:p14="http://schemas.microsoft.com/office/powerpoint/2010/main" val="207089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What is an organism?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accent2"/>
                </a:solidFill>
              </a:rPr>
              <a:t>Organism= </a:t>
            </a:r>
            <a:r>
              <a:rPr lang="en-US" altLang="en-US" smtClean="0"/>
              <a:t>anything that has or once had all of the characteristics which define life </a:t>
            </a:r>
          </a:p>
          <a:p>
            <a:pPr eaLnBrk="1" hangingPunct="1">
              <a:buFontTx/>
              <a:buNone/>
            </a:pPr>
            <a:endParaRPr lang="en-US" altLang="en-US" smtClean="0">
              <a:solidFill>
                <a:schemeClr val="accent2"/>
              </a:solidFill>
            </a:endParaRPr>
          </a:p>
        </p:txBody>
      </p:sp>
      <p:pic>
        <p:nvPicPr>
          <p:cNvPr id="4100" name="Picture 4" descr="lif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83058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061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smtClean="0"/>
              <a:t>Characteristics of Life #1: </a:t>
            </a:r>
            <a:br>
              <a:rPr lang="en-US" altLang="en-US" sz="4000" smtClean="0"/>
            </a:br>
            <a:r>
              <a:rPr lang="en-US" altLang="en-US" sz="4000" smtClean="0">
                <a:solidFill>
                  <a:srgbClr val="FF0000"/>
                </a:solidFill>
              </a:rPr>
              <a:t>Made of One or More Cells</a:t>
            </a:r>
            <a:r>
              <a:rPr lang="en-US" altLang="en-US" sz="4000" smtClean="0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1524000"/>
          </a:xfrm>
        </p:spPr>
        <p:txBody>
          <a:bodyPr/>
          <a:lstStyle/>
          <a:p>
            <a:pPr eaLnBrk="1" hangingPunct="1"/>
            <a:r>
              <a:rPr lang="en-US" altLang="en-US" sz="2800" smtClean="0">
                <a:solidFill>
                  <a:schemeClr val="accent2"/>
                </a:solidFill>
              </a:rPr>
              <a:t>Unicellular</a:t>
            </a:r>
            <a:r>
              <a:rPr lang="en-US" altLang="en-US" sz="2800" smtClean="0"/>
              <a:t>= organisms consisting of a single cell </a:t>
            </a:r>
          </a:p>
          <a:p>
            <a:pPr lvl="1" eaLnBrk="1" hangingPunct="1"/>
            <a:r>
              <a:rPr lang="en-US" altLang="en-US" sz="2400" smtClean="0"/>
              <a:t>Examples: Prokaryotes (eubacteria &amp; archaebacteria), protists &amp; fungi </a:t>
            </a:r>
          </a:p>
          <a:p>
            <a:pPr lvl="1" eaLnBrk="1" hangingPunct="1">
              <a:buFontTx/>
              <a:buNone/>
            </a:pPr>
            <a:endParaRPr lang="en-US" altLang="en-US" sz="2400" smtClean="0"/>
          </a:p>
        </p:txBody>
      </p:sp>
      <p:pic>
        <p:nvPicPr>
          <p:cNvPr id="5124" name="Picture 4" descr="eugle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28925"/>
            <a:ext cx="4429125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StreptococcusGramStain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438400"/>
            <a:ext cx="3124200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475163"/>
            <a:ext cx="2971800" cy="238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371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smtClean="0"/>
              <a:t>Characteristics of Life #1: </a:t>
            </a:r>
            <a:br>
              <a:rPr lang="en-US" altLang="en-US" sz="4000" smtClean="0"/>
            </a:br>
            <a:r>
              <a:rPr lang="en-US" altLang="en-US" sz="4000" smtClean="0">
                <a:solidFill>
                  <a:srgbClr val="FF0000"/>
                </a:solidFill>
              </a:rPr>
              <a:t>Made of One or More Cells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106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 smtClean="0">
                <a:solidFill>
                  <a:schemeClr val="accent2"/>
                </a:solidFill>
              </a:rPr>
              <a:t>Multicellular =</a:t>
            </a:r>
            <a:r>
              <a:rPr lang="en-US" altLang="en-US" sz="2400" smtClean="0"/>
              <a:t> organisms that consist of more than one cell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 smtClean="0"/>
              <a:t>Examples: animals, plants &amp; fungi </a:t>
            </a:r>
          </a:p>
          <a:p>
            <a:pPr lvl="1" eaLnBrk="1" hangingPunct="1">
              <a:lnSpc>
                <a:spcPct val="80000"/>
              </a:lnSpc>
            </a:pPr>
            <a:endParaRPr lang="en-US" altLang="en-US" sz="2000" smtClean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14600"/>
            <a:ext cx="3276600" cy="229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364038"/>
            <a:ext cx="3429000" cy="249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438400"/>
            <a:ext cx="32004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352800" y="2590800"/>
            <a:ext cx="24384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Which group of organisms can be either multicellular OR unicellular???</a:t>
            </a:r>
          </a:p>
        </p:txBody>
      </p:sp>
    </p:spTree>
    <p:extLst>
      <p:ext uri="{BB962C8B-B14F-4D97-AF65-F5344CB8AC3E}">
        <p14:creationId xmlns:p14="http://schemas.microsoft.com/office/powerpoint/2010/main" val="108966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Characteristics of Life #2: </a:t>
            </a:r>
            <a:br>
              <a:rPr lang="en-US" altLang="en-US" sz="4000" smtClean="0"/>
            </a:br>
            <a:r>
              <a:rPr lang="en-US" altLang="en-US" sz="4000" smtClean="0">
                <a:solidFill>
                  <a:srgbClr val="FF0000"/>
                </a:solidFill>
              </a:rPr>
              <a:t>Displays Organization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971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>
                <a:solidFill>
                  <a:schemeClr val="accent2"/>
                </a:solidFill>
              </a:rPr>
              <a:t>Organization = </a:t>
            </a:r>
            <a:r>
              <a:rPr lang="en-US" altLang="en-US" smtClean="0"/>
              <a:t>living things are arranged in an orderly way </a:t>
            </a:r>
            <a:endParaRPr lang="en-US" altLang="en-US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Each organized structure in an organism has a specific function: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E.g. – an anteater’s snout holds the anteater’s long tongue </a:t>
            </a:r>
          </a:p>
        </p:txBody>
      </p:sp>
      <p:pic>
        <p:nvPicPr>
          <p:cNvPr id="7172" name="Picture 4" descr="Giant-anteater-40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106863"/>
            <a:ext cx="4114800" cy="275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876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944562"/>
          </a:xfrm>
        </p:spPr>
        <p:txBody>
          <a:bodyPr/>
          <a:lstStyle/>
          <a:p>
            <a:pPr eaLnBrk="1" hangingPunct="1"/>
            <a:r>
              <a:rPr lang="en-US" altLang="en-US" sz="4000" smtClean="0"/>
              <a:t>Characteristics of Life #2: </a:t>
            </a:r>
            <a:br>
              <a:rPr lang="en-US" altLang="en-US" sz="4000" smtClean="0"/>
            </a:br>
            <a:r>
              <a:rPr lang="en-US" altLang="en-US" sz="4000" smtClean="0">
                <a:solidFill>
                  <a:srgbClr val="FF0000"/>
                </a:solidFill>
              </a:rPr>
              <a:t>Displays Organization</a:t>
            </a:r>
          </a:p>
        </p:txBody>
      </p:sp>
      <p:pic>
        <p:nvPicPr>
          <p:cNvPr id="8195" name="Picture 4" descr="2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447800"/>
            <a:ext cx="54102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228600" y="5715000"/>
            <a:ext cx="8534400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The levels of biological organization from smallest to largest are: </a:t>
            </a:r>
          </a:p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Atom &lt; Molecule &lt; Cell &lt; Tissue &lt; Organ &lt; Organ System &lt; Organism</a:t>
            </a:r>
          </a:p>
        </p:txBody>
      </p:sp>
    </p:spTree>
    <p:extLst>
      <p:ext uri="{BB962C8B-B14F-4D97-AF65-F5344CB8AC3E}">
        <p14:creationId xmlns:p14="http://schemas.microsoft.com/office/powerpoint/2010/main" val="54716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Characteristics of Life #3: </a:t>
            </a:r>
            <a:br>
              <a:rPr lang="en-US" altLang="en-US" sz="4000" smtClean="0"/>
            </a:br>
            <a:r>
              <a:rPr lang="en-US" altLang="en-US" sz="4000" smtClean="0">
                <a:solidFill>
                  <a:srgbClr val="FF0000"/>
                </a:solidFill>
              </a:rPr>
              <a:t>Grows and Develops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eaLnBrk="1" hangingPunct="1"/>
            <a:r>
              <a:rPr lang="en-US" altLang="en-US" smtClean="0"/>
              <a:t>Most organisms begin as one cell!</a:t>
            </a:r>
          </a:p>
          <a:p>
            <a:pPr eaLnBrk="1" hangingPunct="1"/>
            <a:r>
              <a:rPr lang="en-US" altLang="en-US" smtClean="0">
                <a:solidFill>
                  <a:schemeClr val="accent2"/>
                </a:solidFill>
              </a:rPr>
              <a:t>Growth = </a:t>
            </a:r>
            <a:r>
              <a:rPr lang="en-US" altLang="en-US" smtClean="0"/>
              <a:t>results in the addition of mass to an organism, and in many organisms, the formation of new cells and new structures </a:t>
            </a:r>
            <a:endParaRPr lang="en-US" altLang="en-US" smtClean="0">
              <a:solidFill>
                <a:schemeClr val="accent2"/>
              </a:solidFill>
            </a:endParaRPr>
          </a:p>
        </p:txBody>
      </p:sp>
      <p:pic>
        <p:nvPicPr>
          <p:cNvPr id="9220" name="Picture 4" descr="Image5_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733800"/>
            <a:ext cx="4114800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GranulatedSeaStar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714750"/>
            <a:ext cx="41910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0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Characteristic of Life #3: </a:t>
            </a:r>
            <a:br>
              <a:rPr lang="en-US" altLang="en-US" sz="4000" smtClean="0"/>
            </a:br>
            <a:r>
              <a:rPr lang="en-US" altLang="en-US" sz="4000" smtClean="0">
                <a:solidFill>
                  <a:srgbClr val="FF0000"/>
                </a:solidFill>
              </a:rPr>
              <a:t>Grows and Develops</a:t>
            </a:r>
            <a:endParaRPr lang="en-US" altLang="en-US" sz="400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6002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accent2"/>
                </a:solidFill>
              </a:rPr>
              <a:t>Development = </a:t>
            </a:r>
            <a:r>
              <a:rPr lang="en-US" altLang="en-US" smtClean="0"/>
              <a:t>the process of natural changes that take place during the life of an organism </a:t>
            </a:r>
            <a:endParaRPr lang="en-US" altLang="en-US" smtClean="0">
              <a:solidFill>
                <a:schemeClr val="accent2"/>
              </a:solidFill>
            </a:endParaRPr>
          </a:p>
        </p:txBody>
      </p:sp>
      <p:pic>
        <p:nvPicPr>
          <p:cNvPr id="10244" name="Picture 4" descr="013 Life cycle of a jellyfis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24200"/>
            <a:ext cx="4419600" cy="372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life-cycle_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106738"/>
            <a:ext cx="4419600" cy="375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500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Characteristics of Life #4:</a:t>
            </a:r>
            <a:br>
              <a:rPr lang="en-US" altLang="en-US" sz="4000" smtClean="0"/>
            </a:br>
            <a:r>
              <a:rPr lang="en-US" altLang="en-US" sz="4000" smtClean="0"/>
              <a:t>Reproduces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67200" y="1600200"/>
            <a:ext cx="4419600" cy="5029200"/>
          </a:xfrm>
        </p:spPr>
        <p:txBody>
          <a:bodyPr/>
          <a:lstStyle/>
          <a:p>
            <a:pPr eaLnBrk="1" hangingPunct="1"/>
            <a:r>
              <a:rPr lang="en-US" altLang="en-US" sz="2800" smtClean="0">
                <a:solidFill>
                  <a:schemeClr val="accent2"/>
                </a:solidFill>
              </a:rPr>
              <a:t>Reproduction </a:t>
            </a:r>
            <a:r>
              <a:rPr lang="en-US" altLang="en-US" sz="2800" smtClean="0"/>
              <a:t>= the production of offspring </a:t>
            </a:r>
          </a:p>
          <a:p>
            <a:pPr lvl="1" eaLnBrk="1" hangingPunct="1"/>
            <a:r>
              <a:rPr lang="en-US" altLang="en-US" sz="2400" smtClean="0"/>
              <a:t>Not an ESSENTIAL characteristic of living organisms </a:t>
            </a:r>
          </a:p>
          <a:p>
            <a:pPr lvl="2" eaLnBrk="1" hangingPunct="1"/>
            <a:r>
              <a:rPr lang="en-US" altLang="en-US" sz="2000" smtClean="0">
                <a:solidFill>
                  <a:srgbClr val="FF0000"/>
                </a:solidFill>
              </a:rPr>
              <a:t>Can you think of any situations in which a living organism would be incapable of reproducing?</a:t>
            </a:r>
          </a:p>
          <a:p>
            <a:pPr lvl="1" eaLnBrk="1" hangingPunct="1"/>
            <a:r>
              <a:rPr lang="en-US" altLang="en-US" sz="2400" smtClean="0"/>
              <a:t>Asexual vs. sexual reproduction</a:t>
            </a:r>
            <a:r>
              <a:rPr lang="en-US" altLang="en-US" sz="2400" smtClean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1268" name="Picture 4" descr="binaryfiss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400"/>
            <a:ext cx="3987800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094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552</Words>
  <Application>Microsoft Office PowerPoint</Application>
  <PresentationFormat>On-screen Show (4:3)</PresentationFormat>
  <Paragraphs>65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Unit 1(Intro to Biology), Part 1 Notes – Characteristics of Life  </vt:lpstr>
      <vt:lpstr>What is an organism?</vt:lpstr>
      <vt:lpstr>Characteristics of Life #1:  Made of One or More Cells </vt:lpstr>
      <vt:lpstr>Characteristics of Life #1:  Made of One or More Cells</vt:lpstr>
      <vt:lpstr>Characteristics of Life #2:  Displays Organization</vt:lpstr>
      <vt:lpstr>Characteristics of Life #2:  Displays Organization</vt:lpstr>
      <vt:lpstr>Characteristics of Life #3:  Grows and Develops</vt:lpstr>
      <vt:lpstr>Characteristic of Life #3:  Grows and Develops</vt:lpstr>
      <vt:lpstr>Characteristics of Life #4: Reproduces </vt:lpstr>
      <vt:lpstr>Characteristics of Life #4: Reproduces</vt:lpstr>
      <vt:lpstr>Characteristics of Life #5:  Responds to Stimuli</vt:lpstr>
      <vt:lpstr>Characteristics of Life #5:  Responds to Stimuli</vt:lpstr>
      <vt:lpstr>Characteristics of Life #6:  Requires Energy </vt:lpstr>
      <vt:lpstr>Characteristics of Life #7:  Maintains Homeostasis</vt:lpstr>
      <vt:lpstr>Characteristics of Life #8:  Adaptations Evolve Over Time</vt:lpstr>
      <vt:lpstr>Characteristic of Life #9:  Has a Genetic Code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1(Intro to Biology), Part 1 Notes – Characteristics of Life  </dc:title>
  <dc:creator>Windows User</dc:creator>
  <cp:lastModifiedBy>Windows User</cp:lastModifiedBy>
  <cp:revision>1</cp:revision>
  <dcterms:created xsi:type="dcterms:W3CDTF">2014-08-22T16:25:27Z</dcterms:created>
  <dcterms:modified xsi:type="dcterms:W3CDTF">2014-08-22T16:26:43Z</dcterms:modified>
</cp:coreProperties>
</file>